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85" r:id="rId4"/>
    <p:sldId id="289" r:id="rId5"/>
    <p:sldId id="290" r:id="rId6"/>
    <p:sldId id="287" r:id="rId7"/>
    <p:sldId id="286" r:id="rId8"/>
    <p:sldId id="259" r:id="rId9"/>
    <p:sldId id="265" r:id="rId10"/>
    <p:sldId id="263" r:id="rId11"/>
    <p:sldId id="264" r:id="rId12"/>
    <p:sldId id="266" r:id="rId13"/>
    <p:sldId id="267" r:id="rId14"/>
    <p:sldId id="273" r:id="rId15"/>
    <p:sldId id="309" r:id="rId16"/>
    <p:sldId id="310" r:id="rId17"/>
    <p:sldId id="311" r:id="rId18"/>
    <p:sldId id="312" r:id="rId19"/>
    <p:sldId id="279" r:id="rId20"/>
    <p:sldId id="280" r:id="rId21"/>
    <p:sldId id="282" r:id="rId22"/>
    <p:sldId id="283" r:id="rId23"/>
    <p:sldId id="284" r:id="rId24"/>
    <p:sldId id="281" r:id="rId25"/>
    <p:sldId id="274" r:id="rId26"/>
    <p:sldId id="275" r:id="rId27"/>
    <p:sldId id="276" r:id="rId28"/>
    <p:sldId id="277" r:id="rId29"/>
    <p:sldId id="291" r:id="rId30"/>
    <p:sldId id="292" r:id="rId31"/>
    <p:sldId id="293" r:id="rId32"/>
    <p:sldId id="295" r:id="rId33"/>
    <p:sldId id="294" r:id="rId34"/>
    <p:sldId id="300" r:id="rId35"/>
    <p:sldId id="296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4DDEC-F9D8-46BA-B45F-81A7D8695560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26C13-30F8-4A8E-8254-11DF67DA7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11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05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6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4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4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5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1:39 less than 1 min7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1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7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4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7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63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4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0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3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9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2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8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B0540-7DD7-4054-94D7-7FB56253657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C1EEE-9FAB-4A28-8B70-EAA5FE58D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8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70882" y="2280091"/>
            <a:ext cx="22173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98 000 students</a:t>
            </a:r>
          </a:p>
          <a:p>
            <a:r>
              <a:rPr lang="en-US" sz="2400" b="1" dirty="0"/>
              <a:t>12 institutions</a:t>
            </a:r>
          </a:p>
          <a:p>
            <a:r>
              <a:rPr lang="en-US" sz="2400" b="1" dirty="0"/>
              <a:t>1987-2016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30494" y="3685717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7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96" y="366509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85234" y="2205416"/>
            <a:ext cx="2090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/>
              <a:t>1.6 M students</a:t>
            </a:r>
          </a:p>
          <a:p>
            <a:pPr algn="r"/>
            <a:r>
              <a:rPr lang="en-US" sz="2400" b="1" dirty="0"/>
              <a:t>21 institutions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610472" y="3685717"/>
            <a:ext cx="2618473" cy="461665"/>
            <a:chOff x="2968296" y="3685717"/>
            <a:chExt cx="2618473" cy="461665"/>
          </a:xfrm>
        </p:grpSpPr>
        <p:sp>
          <p:nvSpPr>
            <p:cNvPr id="20" name="Rectangle 19"/>
            <p:cNvSpPr/>
            <p:nvPr/>
          </p:nvSpPr>
          <p:spPr>
            <a:xfrm>
              <a:off x="4015430" y="3685717"/>
              <a:ext cx="15713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3333B2"/>
                  </a:solidFill>
                </a:rPr>
                <a:t>MIDFIELD</a:t>
              </a:r>
            </a:p>
          </p:txBody>
        </p:sp>
        <p:pic>
          <p:nvPicPr>
            <p:cNvPr id="21" name="Picture 4" descr="Image result for sas statistics log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24"/>
            <a:stretch/>
          </p:blipFill>
          <p:spPr bwMode="auto">
            <a:xfrm>
              <a:off x="2968296" y="3721364"/>
              <a:ext cx="1002578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Curved Down Arrow 21"/>
          <p:cNvSpPr/>
          <p:nvPr/>
        </p:nvSpPr>
        <p:spPr>
          <a:xfrm rot="1535486">
            <a:off x="4447912" y="816698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1" y="1352491"/>
            <a:ext cx="2112865" cy="23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0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06982" y="2792895"/>
            <a:ext cx="2815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98 000  observations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99541" y="3679143"/>
            <a:ext cx="1516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7" name="Picture 16" descr="Clipart - Generic &lt;strong&gt;Document&lt;/strong&gt;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45" y="1721008"/>
            <a:ext cx="1689650" cy="1964709"/>
          </a:xfrm>
          <a:prstGeom prst="rect">
            <a:avLst/>
          </a:prstGeom>
        </p:spPr>
      </p:pic>
      <p:sp>
        <p:nvSpPr>
          <p:cNvPr id="21" name="Curved Down Arrow 20"/>
          <p:cNvSpPr/>
          <p:nvPr/>
        </p:nvSpPr>
        <p:spPr>
          <a:xfrm rot="422433" flipH="1">
            <a:off x="4096315" y="1076194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646" y="622826"/>
            <a:ext cx="2517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race_sex_join</a:t>
            </a:r>
            <a:r>
              <a:rPr lang="en-US" sz="22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3865" y="3679143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06982" y="2468067"/>
            <a:ext cx="29757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midfieldstudents</a:t>
            </a:r>
            <a:endParaRPr lang="en-US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0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399541" y="3679143"/>
            <a:ext cx="1516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7" name="Picture 16" descr="Clipart - Generic &lt;strong&gt;Document&lt;/strong&gt;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45" y="1721008"/>
            <a:ext cx="1689650" cy="1964709"/>
          </a:xfrm>
          <a:prstGeom prst="rect">
            <a:avLst/>
          </a:prstGeom>
        </p:spPr>
      </p:pic>
      <p:sp>
        <p:nvSpPr>
          <p:cNvPr id="21" name="Curved Down Arrow 20"/>
          <p:cNvSpPr/>
          <p:nvPr/>
        </p:nvSpPr>
        <p:spPr>
          <a:xfrm rot="422433" flipH="1">
            <a:off x="4096315" y="1076194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646" y="622826"/>
            <a:ext cx="22060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grad_filter</a:t>
            </a:r>
            <a:r>
              <a:rPr lang="en-US" sz="22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3865" y="3679143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06982" y="2792895"/>
            <a:ext cx="2815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98 000  observations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06982" y="2468067"/>
            <a:ext cx="29757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midfielddegrees</a:t>
            </a:r>
          </a:p>
        </p:txBody>
      </p:sp>
    </p:spTree>
    <p:extLst>
      <p:ext uri="{BB962C8B-B14F-4D97-AF65-F5344CB8AC3E}">
        <p14:creationId xmlns:p14="http://schemas.microsoft.com/office/powerpoint/2010/main" val="336358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5575724" y="2385181"/>
            <a:ext cx="1061766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group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75724" y="2892983"/>
            <a:ext cx="1061766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group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75724" y="3400785"/>
            <a:ext cx="1061766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group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54950" y="2723705"/>
            <a:ext cx="2230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different groups at one time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049807" y="2025059"/>
            <a:ext cx="0" cy="24450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3253409" y="4222301"/>
            <a:ext cx="58466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479274" y="1959522"/>
            <a:ext cx="0" cy="24450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74312" y="4204175"/>
            <a:ext cx="89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9885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759405" y="3548782"/>
            <a:ext cx="5243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same groups over time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253409" y="4222301"/>
            <a:ext cx="584662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474312" y="4204175"/>
            <a:ext cx="89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time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479274" y="1959522"/>
            <a:ext cx="0" cy="24450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79274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5479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1684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7889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64094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0300" y="2891350"/>
            <a:ext cx="889731" cy="43088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year 6</a:t>
            </a:r>
          </a:p>
        </p:txBody>
      </p:sp>
    </p:spTree>
    <p:extLst>
      <p:ext uri="{BB962C8B-B14F-4D97-AF65-F5344CB8AC3E}">
        <p14:creationId xmlns:p14="http://schemas.microsoft.com/office/powerpoint/2010/main" val="122143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35" y="709853"/>
            <a:ext cx="339496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54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4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4588" y="87375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2490" y="87375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874" y="87375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06616" y="87375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pic>
        <p:nvPicPr>
          <p:cNvPr id="22" name="Picture 4" descr="Image result for sas statistic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4"/>
          <a:stretch/>
        </p:blipFill>
        <p:spPr bwMode="auto">
          <a:xfrm>
            <a:off x="3512876" y="96418"/>
            <a:ext cx="1002578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15454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B2"/>
                </a:solidFill>
              </a:rPr>
              <a:t>MIDFIELD </a:t>
            </a:r>
            <a:r>
              <a:rPr lang="en-US" sz="2800" b="1" dirty="0"/>
              <a:t>: 1.6 M students</a:t>
            </a:r>
          </a:p>
        </p:txBody>
      </p:sp>
    </p:spTree>
    <p:extLst>
      <p:ext uri="{BB962C8B-B14F-4D97-AF65-F5344CB8AC3E}">
        <p14:creationId xmlns:p14="http://schemas.microsoft.com/office/powerpoint/2010/main" val="111368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35" y="709853"/>
            <a:ext cx="339496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54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4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4588" y="87375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2490" y="87375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874" y="87375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06616" y="87375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pic>
        <p:nvPicPr>
          <p:cNvPr id="22" name="Picture 4" descr="Image result for sas statistic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4"/>
          <a:stretch/>
        </p:blipFill>
        <p:spPr bwMode="auto">
          <a:xfrm>
            <a:off x="3512876" y="96418"/>
            <a:ext cx="1002578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15454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B2"/>
                </a:solidFill>
              </a:rPr>
              <a:t>MIDFIELD </a:t>
            </a:r>
            <a:r>
              <a:rPr lang="en-US" sz="2800" b="1" dirty="0"/>
              <a:t>: 1.6 M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E5F95-D0F4-4C38-9ACF-DDA801FB0C3B}"/>
              </a:ext>
            </a:extLst>
          </p:cNvPr>
          <p:cNvSpPr txBox="1">
            <a:spLocks noChangeAspect="1"/>
          </p:cNvSpPr>
          <p:nvPr/>
        </p:nvSpPr>
        <p:spPr>
          <a:xfrm>
            <a:off x="288578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</p:spTree>
    <p:extLst>
      <p:ext uri="{BB962C8B-B14F-4D97-AF65-F5344CB8AC3E}">
        <p14:creationId xmlns:p14="http://schemas.microsoft.com/office/powerpoint/2010/main" val="224243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35" y="709853"/>
            <a:ext cx="339496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54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4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4588" y="87375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2490" y="87375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874" y="87375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06616" y="87375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pic>
        <p:nvPicPr>
          <p:cNvPr id="22" name="Picture 4" descr="Image result for sas statistic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4"/>
          <a:stretch/>
        </p:blipFill>
        <p:spPr bwMode="auto">
          <a:xfrm>
            <a:off x="3512876" y="96418"/>
            <a:ext cx="1002578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15454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B2"/>
                </a:solidFill>
              </a:rPr>
              <a:t>MIDFIELD </a:t>
            </a:r>
            <a:r>
              <a:rPr lang="en-US" sz="2800" b="1" dirty="0"/>
              <a:t>: 1.6 M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E5F95-D0F4-4C38-9ACF-DDA801FB0C3B}"/>
              </a:ext>
            </a:extLst>
          </p:cNvPr>
          <p:cNvSpPr txBox="1">
            <a:spLocks noChangeAspect="1"/>
          </p:cNvSpPr>
          <p:nvPr/>
        </p:nvSpPr>
        <p:spPr>
          <a:xfrm>
            <a:off x="288578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259B-A4BE-4094-B213-E8E59FFC25D4}"/>
              </a:ext>
            </a:extLst>
          </p:cNvPr>
          <p:cNvSpPr txBox="1">
            <a:spLocks noChangeAspect="1"/>
          </p:cNvSpPr>
          <p:nvPr/>
        </p:nvSpPr>
        <p:spPr>
          <a:xfrm>
            <a:off x="3373129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</p:spTree>
    <p:extLst>
      <p:ext uri="{BB962C8B-B14F-4D97-AF65-F5344CB8AC3E}">
        <p14:creationId xmlns:p14="http://schemas.microsoft.com/office/powerpoint/2010/main" val="391171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35" y="709853"/>
            <a:ext cx="339496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54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4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4588" y="87375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2490" y="87375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874" y="87375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06616" y="87375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pic>
        <p:nvPicPr>
          <p:cNvPr id="22" name="Picture 4" descr="Image result for sas statistic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4"/>
          <a:stretch/>
        </p:blipFill>
        <p:spPr bwMode="auto">
          <a:xfrm>
            <a:off x="3512876" y="96418"/>
            <a:ext cx="1002578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15454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B2"/>
                </a:solidFill>
              </a:rPr>
              <a:t>MIDFIELD </a:t>
            </a:r>
            <a:r>
              <a:rPr lang="en-US" sz="2800" b="1" dirty="0"/>
              <a:t>: 1.6 M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E5F95-D0F4-4C38-9ACF-DDA801FB0C3B}"/>
              </a:ext>
            </a:extLst>
          </p:cNvPr>
          <p:cNvSpPr txBox="1">
            <a:spLocks noChangeAspect="1"/>
          </p:cNvSpPr>
          <p:nvPr/>
        </p:nvSpPr>
        <p:spPr>
          <a:xfrm>
            <a:off x="288578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259B-A4BE-4094-B213-E8E59FFC25D4}"/>
              </a:ext>
            </a:extLst>
          </p:cNvPr>
          <p:cNvSpPr txBox="1">
            <a:spLocks noChangeAspect="1"/>
          </p:cNvSpPr>
          <p:nvPr/>
        </p:nvSpPr>
        <p:spPr>
          <a:xfrm>
            <a:off x="3373129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5758A-2D08-418D-B2F6-99D91A9AA26E}"/>
              </a:ext>
            </a:extLst>
          </p:cNvPr>
          <p:cNvSpPr txBox="1">
            <a:spLocks noChangeAspect="1"/>
          </p:cNvSpPr>
          <p:nvPr/>
        </p:nvSpPr>
        <p:spPr>
          <a:xfrm>
            <a:off x="6457680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</p:spTree>
    <p:extLst>
      <p:ext uri="{BB962C8B-B14F-4D97-AF65-F5344CB8AC3E}">
        <p14:creationId xmlns:p14="http://schemas.microsoft.com/office/powerpoint/2010/main" val="293077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435" y="709853"/>
            <a:ext cx="3394963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54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5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49" y="709853"/>
            <a:ext cx="339496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4588" y="87375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2490" y="87375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874" y="87375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06616" y="87375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pic>
        <p:nvPicPr>
          <p:cNvPr id="22" name="Picture 4" descr="Image result for sas statistics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24"/>
          <a:stretch/>
        </p:blipFill>
        <p:spPr bwMode="auto">
          <a:xfrm>
            <a:off x="3512876" y="96418"/>
            <a:ext cx="1002578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515454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B2"/>
                </a:solidFill>
              </a:rPr>
              <a:t>MIDFIELD </a:t>
            </a:r>
            <a:r>
              <a:rPr lang="en-US" sz="2800" b="1" dirty="0"/>
              <a:t>: 1.6 M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E5F95-D0F4-4C38-9ACF-DDA801FB0C3B}"/>
              </a:ext>
            </a:extLst>
          </p:cNvPr>
          <p:cNvSpPr txBox="1">
            <a:spLocks noChangeAspect="1"/>
          </p:cNvSpPr>
          <p:nvPr/>
        </p:nvSpPr>
        <p:spPr>
          <a:xfrm>
            <a:off x="288578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259B-A4BE-4094-B213-E8E59FFC25D4}"/>
              </a:ext>
            </a:extLst>
          </p:cNvPr>
          <p:cNvSpPr txBox="1">
            <a:spLocks noChangeAspect="1"/>
          </p:cNvSpPr>
          <p:nvPr/>
        </p:nvSpPr>
        <p:spPr>
          <a:xfrm>
            <a:off x="3373129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5758A-2D08-418D-B2F6-99D91A9AA26E}"/>
              </a:ext>
            </a:extLst>
          </p:cNvPr>
          <p:cNvSpPr txBox="1">
            <a:spLocks noChangeAspect="1"/>
          </p:cNvSpPr>
          <p:nvPr/>
        </p:nvSpPr>
        <p:spPr>
          <a:xfrm>
            <a:off x="6457680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2069B-701B-4CD0-9857-DDECF75EE5DC}"/>
              </a:ext>
            </a:extLst>
          </p:cNvPr>
          <p:cNvSpPr txBox="1">
            <a:spLocks noChangeAspect="1"/>
          </p:cNvSpPr>
          <p:nvPr/>
        </p:nvSpPr>
        <p:spPr>
          <a:xfrm>
            <a:off x="9542231" y="3356297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degree</a:t>
            </a:r>
          </a:p>
        </p:txBody>
      </p:sp>
    </p:spTree>
    <p:extLst>
      <p:ext uri="{BB962C8B-B14F-4D97-AF65-F5344CB8AC3E}">
        <p14:creationId xmlns:p14="http://schemas.microsoft.com/office/powerpoint/2010/main" val="11584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15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2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70882" y="2205416"/>
            <a:ext cx="22173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98 000 students</a:t>
            </a:r>
          </a:p>
          <a:p>
            <a:r>
              <a:rPr lang="en-US" sz="2400" b="1" dirty="0"/>
              <a:t>12 institutions</a:t>
            </a:r>
          </a:p>
          <a:p>
            <a:r>
              <a:rPr lang="en-US" sz="2400" b="1" dirty="0"/>
              <a:t>1987-2016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30494" y="3685717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7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96" y="366509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399541" y="3685717"/>
            <a:ext cx="1516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2" name="Picture 11" descr="Clipart - Generic &lt;strong&gt;Document&lt;/strong&gt;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45" y="1721008"/>
            <a:ext cx="1689650" cy="1964709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 rot="422433" flipH="1">
            <a:off x="4096315" y="1076194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36" y="366509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1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661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187541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30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1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661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187541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30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88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661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187541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17765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6335645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30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30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661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187541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17765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6335645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491818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9409698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degree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30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938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709854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6142" y="782878"/>
            <a:ext cx="1470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5358" y="782878"/>
            <a:ext cx="130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courses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085" y="782878"/>
            <a:ext cx="1049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5142" y="782878"/>
            <a:ext cx="135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degrees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661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187541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17765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6335645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491818" y="3428136"/>
            <a:ext cx="2285999" cy="3383280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9409698" y="3356118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degree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8861" y="11414"/>
            <a:ext cx="4679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3333B2"/>
                </a:solidFill>
              </a:rPr>
              <a:t>midfielddata</a:t>
            </a:r>
            <a:r>
              <a:rPr lang="en-US" sz="2800" b="1" dirty="0">
                <a:solidFill>
                  <a:srgbClr val="3333B2"/>
                </a:solidFill>
              </a:rPr>
              <a:t> </a:t>
            </a:r>
            <a:r>
              <a:rPr lang="en-US" sz="2800" b="1" dirty="0"/>
              <a:t>: 98 000 students</a:t>
            </a:r>
          </a:p>
        </p:txBody>
      </p:sp>
      <p:pic>
        <p:nvPicPr>
          <p:cNvPr id="30" name="Picture 2" descr="https://www.r-project.org/logo/R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23" y="11414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70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199" y="385326"/>
            <a:ext cx="129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5092" y="385326"/>
            <a:ext cx="114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courses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2513" y="385326"/>
            <a:ext cx="92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terms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8209" y="385326"/>
            <a:ext cx="1191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degrees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7541" y="3060776"/>
            <a:ext cx="2368119" cy="3455298"/>
            <a:chOff x="228599" y="3302384"/>
            <a:chExt cx="2368119" cy="3455298"/>
          </a:xfrm>
        </p:grpSpPr>
        <p:sp>
          <p:nvSpPr>
            <p:cNvPr id="2" name="Rectangle 1"/>
            <p:cNvSpPr/>
            <p:nvPr/>
          </p:nvSpPr>
          <p:spPr>
            <a:xfrm>
              <a:off x="310719" y="3374402"/>
              <a:ext cx="2285999" cy="33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228599" y="3302384"/>
              <a:ext cx="2286000" cy="3383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sz="2400" dirty="0"/>
                <a:t>student ID</a:t>
              </a:r>
            </a:p>
            <a:p>
              <a:r>
                <a:rPr lang="en-US" sz="2400" dirty="0"/>
                <a:t>institution</a:t>
              </a:r>
            </a:p>
            <a:p>
              <a:r>
                <a:rPr lang="en-US" sz="2400" dirty="0"/>
                <a:t>term</a:t>
              </a:r>
            </a:p>
            <a:p>
              <a:r>
                <a:rPr lang="en-US" sz="2400" dirty="0"/>
                <a:t>major</a:t>
              </a:r>
            </a:p>
            <a:p>
              <a:r>
                <a:rPr lang="en-US" sz="2400" dirty="0"/>
                <a:t>transfer</a:t>
              </a:r>
            </a:p>
            <a:p>
              <a:r>
                <a:rPr lang="en-US" sz="2400" dirty="0"/>
                <a:t>sex, race, age</a:t>
              </a:r>
            </a:p>
            <a:p>
              <a:r>
                <a:rPr lang="en-US" sz="2400" dirty="0"/>
                <a:t>us citizen</a:t>
              </a:r>
            </a:p>
            <a:p>
              <a:r>
                <a:rPr lang="en-US" sz="2400" dirty="0"/>
                <a:t>home zip code</a:t>
              </a:r>
            </a:p>
            <a:p>
              <a:r>
                <a:rPr lang="en-US" sz="2400" dirty="0"/>
                <a:t>SAT, 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31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199" y="385326"/>
            <a:ext cx="129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5092" y="385326"/>
            <a:ext cx="114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courses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2513" y="385326"/>
            <a:ext cx="92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8209" y="385326"/>
            <a:ext cx="1191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degrees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661" y="3132794"/>
            <a:ext cx="2285999" cy="3383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187541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132794"/>
            <a:ext cx="2285999" cy="338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</p:spTree>
    <p:extLst>
      <p:ext uri="{BB962C8B-B14F-4D97-AF65-F5344CB8AC3E}">
        <p14:creationId xmlns:p14="http://schemas.microsoft.com/office/powerpoint/2010/main" val="197803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199" y="385326"/>
            <a:ext cx="129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5092" y="385326"/>
            <a:ext cx="114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courses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2513" y="385326"/>
            <a:ext cx="92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terms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8209" y="385326"/>
            <a:ext cx="1191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degrees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661" y="3132794"/>
            <a:ext cx="2285999" cy="3383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187541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132794"/>
            <a:ext cx="2285999" cy="3383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7765" y="3132794"/>
            <a:ext cx="2285999" cy="338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6335645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</p:spTree>
    <p:extLst>
      <p:ext uri="{BB962C8B-B14F-4D97-AF65-F5344CB8AC3E}">
        <p14:creationId xmlns:p14="http://schemas.microsoft.com/office/powerpoint/2010/main" val="3862002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04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52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57" y="232782"/>
            <a:ext cx="2743200" cy="30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6199" y="385326"/>
            <a:ext cx="129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5092" y="385326"/>
            <a:ext cx="114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courses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2513" y="385326"/>
            <a:ext cx="926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terms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8209" y="385326"/>
            <a:ext cx="1191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degrees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661" y="3132794"/>
            <a:ext cx="2285999" cy="3383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187541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/>
              <a:t>sex, race, age</a:t>
            </a:r>
          </a:p>
          <a:p>
            <a:r>
              <a:rPr lang="en-US" sz="2400" dirty="0"/>
              <a:t>us citizen</a:t>
            </a:r>
          </a:p>
          <a:p>
            <a:r>
              <a:rPr lang="en-US" sz="2400" dirty="0"/>
              <a:t>home zip code</a:t>
            </a:r>
          </a:p>
          <a:p>
            <a:r>
              <a:rPr lang="en-US" sz="2400" dirty="0"/>
              <a:t>SAT, ACT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3713" y="3132794"/>
            <a:ext cx="2285999" cy="3383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3261593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major</a:t>
            </a:r>
          </a:p>
          <a:p>
            <a:r>
              <a:rPr lang="en-US" sz="2400" dirty="0"/>
              <a:t>level</a:t>
            </a:r>
          </a:p>
          <a:p>
            <a:r>
              <a:rPr lang="en-US" sz="2400" dirty="0"/>
              <a:t>standing</a:t>
            </a:r>
          </a:p>
          <a:p>
            <a:r>
              <a:rPr lang="en-US" sz="2400" dirty="0"/>
              <a:t>co-op</a:t>
            </a:r>
          </a:p>
          <a:p>
            <a:r>
              <a:rPr lang="en-US" sz="2400" dirty="0"/>
              <a:t>credit hours</a:t>
            </a:r>
          </a:p>
          <a:p>
            <a:r>
              <a:rPr lang="en-US" sz="2400" dirty="0"/>
              <a:t>GPA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17765" y="3132794"/>
            <a:ext cx="2285999" cy="3383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6335645" y="3060776"/>
            <a:ext cx="228600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/>
              <a:t>student ID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term</a:t>
            </a:r>
          </a:p>
          <a:p>
            <a:r>
              <a:rPr lang="en-US" sz="2400" dirty="0"/>
              <a:t>course</a:t>
            </a:r>
          </a:p>
          <a:p>
            <a:r>
              <a:rPr lang="en-US" sz="2400" dirty="0"/>
              <a:t>--section</a:t>
            </a:r>
          </a:p>
          <a:p>
            <a:r>
              <a:rPr lang="en-US" sz="2400" dirty="0"/>
              <a:t>--hours</a:t>
            </a:r>
          </a:p>
          <a:p>
            <a:r>
              <a:rPr lang="en-US" sz="2400" dirty="0"/>
              <a:t>--type</a:t>
            </a:r>
          </a:p>
          <a:p>
            <a:r>
              <a:rPr lang="en-US" sz="2400" dirty="0"/>
              <a:t>--grade</a:t>
            </a:r>
          </a:p>
          <a:p>
            <a:r>
              <a:rPr lang="en-US" sz="2400" dirty="0"/>
              <a:t>--instructor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409698" y="3060776"/>
            <a:ext cx="2368119" cy="3455298"/>
            <a:chOff x="228599" y="3302384"/>
            <a:chExt cx="2368119" cy="3455298"/>
          </a:xfrm>
        </p:grpSpPr>
        <p:sp>
          <p:nvSpPr>
            <p:cNvPr id="29" name="Rectangle 28"/>
            <p:cNvSpPr/>
            <p:nvPr/>
          </p:nvSpPr>
          <p:spPr>
            <a:xfrm>
              <a:off x="310719" y="3374402"/>
              <a:ext cx="2285999" cy="33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228599" y="3302384"/>
              <a:ext cx="2286000" cy="3383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sz="2400" dirty="0"/>
                <a:t>student ID</a:t>
              </a:r>
            </a:p>
            <a:p>
              <a:r>
                <a:rPr lang="en-US" sz="2400" dirty="0"/>
                <a:t>institution</a:t>
              </a:r>
            </a:p>
            <a:p>
              <a:r>
                <a:rPr lang="en-US" sz="2400" dirty="0"/>
                <a:t>term</a:t>
              </a:r>
            </a:p>
            <a:p>
              <a:r>
                <a:rPr lang="en-US" sz="2400" dirty="0"/>
                <a:t>major</a:t>
              </a:r>
            </a:p>
            <a:p>
              <a:r>
                <a:rPr lang="en-US" sz="2400" dirty="0"/>
                <a:t>degree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100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studio.com/images/docs/source_execute_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03" y="2569586"/>
            <a:ext cx="501967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590472" y="2569586"/>
            <a:ext cx="683491" cy="6834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564908" y="2569586"/>
            <a:ext cx="683491" cy="6834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2" idx="1"/>
          </p:cNvCxnSpPr>
          <p:nvPr/>
        </p:nvCxnSpPr>
        <p:spPr>
          <a:xfrm>
            <a:off x="4080339" y="2057796"/>
            <a:ext cx="610228" cy="611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16112" y="1863207"/>
            <a:ext cx="1737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Push Run to run a selected </a:t>
            </a:r>
          </a:p>
          <a:p>
            <a:r>
              <a:rPr lang="en-US" sz="1100" dirty="0"/>
              <a:t>line (or lines) of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5963" y="1335025"/>
            <a:ext cx="1459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Push Source to run all </a:t>
            </a:r>
          </a:p>
          <a:p>
            <a:r>
              <a:rPr lang="en-US" sz="1100" dirty="0"/>
              <a:t>the code in the file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59074" y="1720035"/>
            <a:ext cx="551886" cy="8995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3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221466" y="5179413"/>
            <a:ext cx="2223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7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47" y="5179413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21" y="5179413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76" y="2276263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72" y="2840032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68" y="3403801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65" y="3967569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424110" y="2497224"/>
            <a:ext cx="2844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midfieldstudents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midfieldterms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midfieldcourses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  midfielddegrees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98591" y="650594"/>
            <a:ext cx="3989560" cy="4769963"/>
            <a:chOff x="-89116" y="0"/>
            <a:chExt cx="3989560" cy="4769963"/>
          </a:xfrm>
        </p:grpSpPr>
        <p:pic>
          <p:nvPicPr>
            <p:cNvPr id="12" name="Picture 11" descr="Clipart - Generic &lt;strong&gt;Document&lt;/strong&gt;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116" y="0"/>
              <a:ext cx="3596238" cy="4387471"/>
            </a:xfrm>
            <a:prstGeom prst="rect">
              <a:avLst/>
            </a:prstGeom>
          </p:spPr>
        </p:pic>
        <p:pic>
          <p:nvPicPr>
            <p:cNvPr id="31" name="Picture 30" descr="Clipart - Generic &lt;strong&gt;Document&lt;/strong&gt;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5" y="191246"/>
              <a:ext cx="3596238" cy="4387471"/>
            </a:xfrm>
            <a:prstGeom prst="rect">
              <a:avLst/>
            </a:prstGeom>
          </p:spPr>
        </p:pic>
        <p:pic>
          <p:nvPicPr>
            <p:cNvPr id="30" name="Picture 29" descr="Clipart - Generic &lt;strong&gt;Document&lt;/strong&gt;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06" y="382492"/>
              <a:ext cx="3596238" cy="4387471"/>
            </a:xfrm>
            <a:prstGeom prst="rect">
              <a:avLst/>
            </a:prstGeom>
          </p:spPr>
        </p:pic>
      </p:grpSp>
      <p:sp>
        <p:nvSpPr>
          <p:cNvPr id="13" name="Curved Down Arrow 12"/>
          <p:cNvSpPr/>
          <p:nvPr/>
        </p:nvSpPr>
        <p:spPr>
          <a:xfrm flipH="1">
            <a:off x="4280593" y="1516493"/>
            <a:ext cx="2750630" cy="724701"/>
          </a:xfrm>
          <a:prstGeom prst="curvedDownArrow">
            <a:avLst>
              <a:gd name="adj1" fmla="val 20956"/>
              <a:gd name="adj2" fmla="val 50000"/>
              <a:gd name="adj3" fmla="val 28767"/>
            </a:avLst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82337" y="2452742"/>
            <a:ext cx="297068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midfielddata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</a:p>
          <a:p>
            <a:r>
              <a:rPr lang="en-US" b="1" dirty="0">
                <a:latin typeface="Consolas" panose="020B0609020204030204" pitchFamily="49" charset="0"/>
              </a:rPr>
              <a:t>library(midfieldr) 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cip_filter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ever_filter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grad_filter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race_sex_join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multiway_order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>
                <a:latin typeface="Consolas" panose="020B0609020204030204" pitchFamily="49" charset="0"/>
              </a:rPr>
              <a:t>etc.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1964" y="5179413"/>
            <a:ext cx="2223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</p:spTree>
    <p:extLst>
      <p:ext uri="{BB962C8B-B14F-4D97-AF65-F5344CB8AC3E}">
        <p14:creationId xmlns:p14="http://schemas.microsoft.com/office/powerpoint/2010/main" val="239422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" y="236066"/>
            <a:ext cx="12161520" cy="613023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1410331" y="2949677"/>
            <a:ext cx="725236" cy="8026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704316" y="4323243"/>
            <a:ext cx="725236" cy="8026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95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/>
          <a:stretch/>
        </p:blipFill>
        <p:spPr>
          <a:xfrm>
            <a:off x="1533831" y="554810"/>
            <a:ext cx="9200877" cy="57483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60322" y="3727408"/>
            <a:ext cx="730923" cy="1999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441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38" y="480307"/>
            <a:ext cx="9144000" cy="571620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978310" y="4653607"/>
            <a:ext cx="802312" cy="6253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79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4" y="443865"/>
            <a:ext cx="11887200" cy="56936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07226" y="53094"/>
            <a:ext cx="802312" cy="6253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1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4" y="443865"/>
            <a:ext cx="11887200" cy="56936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774442" y="-31805"/>
            <a:ext cx="451429" cy="72613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8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8" y="633430"/>
            <a:ext cx="11887200" cy="622457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8404016" y="1922439"/>
            <a:ext cx="802312" cy="6253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85691" y="251939"/>
            <a:ext cx="802312" cy="6253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273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7"/>
          <a:stretch/>
        </p:blipFill>
        <p:spPr>
          <a:xfrm>
            <a:off x="318080" y="55632"/>
            <a:ext cx="6078044" cy="6560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7" t="3888" r="6600" b="73628"/>
          <a:stretch/>
        </p:blipFill>
        <p:spPr>
          <a:xfrm>
            <a:off x="6536485" y="1837952"/>
            <a:ext cx="2283050" cy="2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0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7"/>
          <a:stretch/>
        </p:blipFill>
        <p:spPr>
          <a:xfrm>
            <a:off x="475873" y="190067"/>
            <a:ext cx="6031123" cy="6497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7" t="3888" r="6600" b="73628"/>
          <a:stretch/>
        </p:blipFill>
        <p:spPr>
          <a:xfrm>
            <a:off x="6536485" y="1837952"/>
            <a:ext cx="2283050" cy="2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6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87"/>
          <a:stretch/>
        </p:blipFill>
        <p:spPr>
          <a:xfrm>
            <a:off x="2204808" y="2967375"/>
            <a:ext cx="4099221" cy="1387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04"/>
          <a:stretch/>
        </p:blipFill>
        <p:spPr>
          <a:xfrm>
            <a:off x="2204808" y="1719515"/>
            <a:ext cx="4099221" cy="13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440" b="56220"/>
          <a:stretch/>
        </p:blipFill>
        <p:spPr>
          <a:xfrm>
            <a:off x="0" y="1524000"/>
            <a:ext cx="11887200" cy="382905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629150" y="1047750"/>
            <a:ext cx="340028" cy="7992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0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94" y="2553354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90" y="3117123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86" y="3680892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83" y="4244660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479528" y="2774315"/>
            <a:ext cx="2844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midfieldstudents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midfieldterms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midfieldcourses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  midfielddegrees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95" y="1331760"/>
            <a:ext cx="118414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34"/>
          <a:stretch/>
        </p:blipFill>
        <p:spPr>
          <a:xfrm>
            <a:off x="1471612" y="452582"/>
            <a:ext cx="9248775" cy="599108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0117632" y="802849"/>
            <a:ext cx="365207" cy="78412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14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01" b="34909"/>
          <a:stretch/>
        </p:blipFill>
        <p:spPr>
          <a:xfrm>
            <a:off x="952500" y="695324"/>
            <a:ext cx="10058400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33" t="13556" r="49093" b="23072"/>
          <a:stretch/>
        </p:blipFill>
        <p:spPr>
          <a:xfrm>
            <a:off x="3099581" y="571048"/>
            <a:ext cx="5607690" cy="552267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846379" y="2949678"/>
            <a:ext cx="675739" cy="44170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>
            <a:off x="6677086" y="3654276"/>
            <a:ext cx="675739" cy="44170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7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95" y="2263968"/>
            <a:ext cx="5486400" cy="28914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585166" y="2044927"/>
            <a:ext cx="551124" cy="9578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29937" y="1651054"/>
            <a:ext cx="1737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Push Run to run a selected </a:t>
            </a:r>
          </a:p>
          <a:p>
            <a:r>
              <a:rPr lang="en-US" sz="1100" dirty="0"/>
              <a:t>line (or lines) of code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4329" y="1651054"/>
            <a:ext cx="1459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Push Source to run all </a:t>
            </a:r>
          </a:p>
          <a:p>
            <a:r>
              <a:rPr lang="en-US" sz="1100" dirty="0"/>
              <a:t>the code in the file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7993626" y="2081941"/>
            <a:ext cx="100230" cy="9621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533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14" y="1928547"/>
            <a:ext cx="5486400" cy="4386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0429" y="1213251"/>
            <a:ext cx="1228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mpg is part of the </a:t>
            </a:r>
          </a:p>
          <a:p>
            <a:r>
              <a:rPr lang="en-US" sz="1100" dirty="0"/>
              <a:t>ggplot2 package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40961" y="1644138"/>
            <a:ext cx="298937" cy="9438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1290" y="2493194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 of the </a:t>
            </a:r>
          </a:p>
          <a:p>
            <a:r>
              <a:rPr lang="en-US" sz="1100" dirty="0"/>
              <a:t>dataset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1290" y="5351810"/>
            <a:ext cx="1019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Explaining the </a:t>
            </a:r>
          </a:p>
          <a:p>
            <a:r>
              <a:rPr lang="en-US" sz="1100" dirty="0"/>
              <a:t>variable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41290" y="3691016"/>
            <a:ext cx="10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Describing the</a:t>
            </a:r>
          </a:p>
          <a:p>
            <a:r>
              <a:rPr lang="en-US" sz="11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390686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89" y="1941011"/>
            <a:ext cx="5486400" cy="3829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8984" y="1248647"/>
            <a:ext cx="1431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library() is part of the </a:t>
            </a:r>
          </a:p>
          <a:p>
            <a:r>
              <a:rPr lang="en-US" sz="1100" dirty="0"/>
              <a:t>base R installation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739516" y="1679534"/>
            <a:ext cx="298937" cy="9438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39845" y="2528590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 of the </a:t>
            </a:r>
          </a:p>
          <a:p>
            <a:r>
              <a:rPr lang="en-US" sz="1100" dirty="0"/>
              <a:t>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9845" y="5387206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Explaining the</a:t>
            </a:r>
          </a:p>
          <a:p>
            <a:r>
              <a:rPr lang="en-US" sz="1100" dirty="0"/>
              <a:t>arguments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9845" y="3944688"/>
            <a:ext cx="97975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Listing the </a:t>
            </a:r>
          </a:p>
          <a:p>
            <a:r>
              <a:rPr lang="en-US" sz="1100" dirty="0"/>
              <a:t>arguments of </a:t>
            </a:r>
          </a:p>
          <a:p>
            <a:r>
              <a:rPr lang="en-US" sz="1100" dirty="0"/>
              <a:t>the function</a:t>
            </a:r>
          </a:p>
        </p:txBody>
      </p:sp>
    </p:spTree>
    <p:extLst>
      <p:ext uri="{BB962C8B-B14F-4D97-AF65-F5344CB8AC3E}">
        <p14:creationId xmlns:p14="http://schemas.microsoft.com/office/powerpoint/2010/main" val="266646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94" y="2553354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490" y="3117123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86" y="3680892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83" y="4244660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479528" y="2774315"/>
            <a:ext cx="2844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midfieldstudents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midfieldterms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midfieldcourses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  midfielddegrees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54009" y="927685"/>
            <a:ext cx="3989560" cy="4769963"/>
            <a:chOff x="-89116" y="0"/>
            <a:chExt cx="3989560" cy="4769963"/>
          </a:xfrm>
        </p:grpSpPr>
        <p:pic>
          <p:nvPicPr>
            <p:cNvPr id="12" name="Picture 11" descr="Clipart - Generic &lt;strong&gt;Document&lt;/strong&gt;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9116" y="0"/>
              <a:ext cx="3596238" cy="4387471"/>
            </a:xfrm>
            <a:prstGeom prst="rect">
              <a:avLst/>
            </a:prstGeom>
          </p:spPr>
        </p:pic>
        <p:pic>
          <p:nvPicPr>
            <p:cNvPr id="31" name="Picture 30" descr="Clipart - Generic &lt;strong&gt;Document&lt;/strong&gt;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5" y="191246"/>
              <a:ext cx="3596238" cy="4387471"/>
            </a:xfrm>
            <a:prstGeom prst="rect">
              <a:avLst/>
            </a:prstGeom>
          </p:spPr>
        </p:pic>
        <p:pic>
          <p:nvPicPr>
            <p:cNvPr id="30" name="Picture 29" descr="Clipart - Generic &lt;strong&gt;Document&lt;/strong&gt;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06" y="382492"/>
              <a:ext cx="3596238" cy="4387471"/>
            </a:xfrm>
            <a:prstGeom prst="rect">
              <a:avLst/>
            </a:prstGeom>
          </p:spPr>
        </p:pic>
      </p:grpSp>
      <p:sp>
        <p:nvSpPr>
          <p:cNvPr id="13" name="Curved Down Arrow 12"/>
          <p:cNvSpPr/>
          <p:nvPr/>
        </p:nvSpPr>
        <p:spPr>
          <a:xfrm flipH="1">
            <a:off x="4288156" y="1723247"/>
            <a:ext cx="2750630" cy="724701"/>
          </a:xfrm>
          <a:prstGeom prst="curvedDownArrow">
            <a:avLst>
              <a:gd name="adj1" fmla="val 20956"/>
              <a:gd name="adj2" fmla="val 50000"/>
              <a:gd name="adj3" fmla="val 28767"/>
            </a:avLst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37755" y="2729833"/>
            <a:ext cx="297068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library(</a:t>
            </a:r>
            <a:r>
              <a:rPr lang="en-US" b="1" dirty="0" err="1">
                <a:latin typeface="Consolas" panose="020B0609020204030204" pitchFamily="49" charset="0"/>
              </a:rPr>
              <a:t>midfielddata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</a:p>
          <a:p>
            <a:r>
              <a:rPr lang="en-US" b="1" dirty="0">
                <a:latin typeface="Consolas" panose="020B0609020204030204" pitchFamily="49" charset="0"/>
              </a:rPr>
              <a:t>library(midfieldr) 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</a:rPr>
              <a:t>cip_filter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ever_filter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grad_filter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race_sex_join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multiway_order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b="1" dirty="0">
                <a:latin typeface="Consolas" panose="020B0609020204030204" pitchFamily="49" charset="0"/>
              </a:rPr>
              <a:t>etc.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95" y="1331760"/>
            <a:ext cx="1184147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532" l="6040" r="932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0" y="1331760"/>
            <a:ext cx="133356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710" y="2764071"/>
            <a:ext cx="2222604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25" y="2764071"/>
            <a:ext cx="197357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221466" y="5179413"/>
            <a:ext cx="2223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7" name="Picture 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247" y="5179413"/>
            <a:ext cx="622418" cy="4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76" y="2276263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72" y="2840032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68" y="3403801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65" y="3967569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7424110" y="2497224"/>
            <a:ext cx="28440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midfieldstudents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midfieldterms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midfieldcourses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    midfielddegrees</a:t>
            </a:r>
          </a:p>
        </p:txBody>
      </p:sp>
    </p:spTree>
    <p:extLst>
      <p:ext uri="{BB962C8B-B14F-4D97-AF65-F5344CB8AC3E}">
        <p14:creationId xmlns:p14="http://schemas.microsoft.com/office/powerpoint/2010/main" val="27306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399541" y="3679143"/>
            <a:ext cx="1516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7" name="Picture 16" descr="Clipart - Generic &lt;strong&gt;Document&lt;/strong&gt;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45" y="1721008"/>
            <a:ext cx="1689650" cy="1964709"/>
          </a:xfrm>
          <a:prstGeom prst="rect">
            <a:avLst/>
          </a:prstGeom>
        </p:spPr>
      </p:pic>
      <p:sp>
        <p:nvSpPr>
          <p:cNvPr id="21" name="Curved Down Arrow 20"/>
          <p:cNvSpPr/>
          <p:nvPr/>
        </p:nvSpPr>
        <p:spPr>
          <a:xfrm rot="422433" flipH="1">
            <a:off x="4096315" y="1076194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646" y="622826"/>
            <a:ext cx="20505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cip_filter</a:t>
            </a:r>
            <a:r>
              <a:rPr lang="en-US" sz="22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3284" y="3679143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06982" y="2792895"/>
            <a:ext cx="2522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1584 observations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06982" y="2468067"/>
            <a:ext cx="29757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cip</a:t>
            </a:r>
            <a:endParaRPr lang="en-US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08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399541" y="3679143"/>
            <a:ext cx="1516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B2"/>
                </a:solidFill>
              </a:rPr>
              <a:t>midfieldr</a:t>
            </a:r>
          </a:p>
        </p:txBody>
      </p:sp>
      <p:pic>
        <p:nvPicPr>
          <p:cNvPr id="17" name="Picture 16" descr="Clipart - Generic &lt;strong&gt;Document&lt;/strong&gt;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45" y="1721008"/>
            <a:ext cx="1689650" cy="1964709"/>
          </a:xfrm>
          <a:prstGeom prst="rect">
            <a:avLst/>
          </a:prstGeom>
        </p:spPr>
      </p:pic>
      <p:sp>
        <p:nvSpPr>
          <p:cNvPr id="21" name="Curved Down Arrow 20"/>
          <p:cNvSpPr/>
          <p:nvPr/>
        </p:nvSpPr>
        <p:spPr>
          <a:xfrm rot="422433" flipH="1">
            <a:off x="4096315" y="1076194"/>
            <a:ext cx="2730574" cy="965516"/>
          </a:xfrm>
          <a:prstGeom prst="curvedDownArrow">
            <a:avLst/>
          </a:prstGeom>
          <a:solidFill>
            <a:srgbClr val="333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646" y="622826"/>
            <a:ext cx="22060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latin typeface="Consolas" panose="020B0609020204030204" pitchFamily="49" charset="0"/>
              </a:rPr>
              <a:t>ever_filter</a:t>
            </a:r>
            <a:r>
              <a:rPr lang="en-US" sz="22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3865" y="3679143"/>
            <a:ext cx="2800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333B2"/>
                </a:solidFill>
              </a:rPr>
              <a:t>midfielddata</a:t>
            </a:r>
            <a:endParaRPr lang="en-US" sz="2400" b="1" dirty="0">
              <a:solidFill>
                <a:srgbClr val="3333B2"/>
              </a:solidFill>
            </a:endParaRPr>
          </a:p>
        </p:txBody>
      </p:sp>
      <p:pic>
        <p:nvPicPr>
          <p:cNvPr id="10" name="Picture 2" descr="Database, Storage, Data Storage, Cylinder, Metal, Stack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3" y="2300137"/>
            <a:ext cx="1050659" cy="11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06982" y="2792895"/>
            <a:ext cx="2970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730 000  observations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06982" y="2468067"/>
            <a:ext cx="29757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midfieldterms</a:t>
            </a:r>
          </a:p>
        </p:txBody>
      </p:sp>
    </p:spTree>
    <p:extLst>
      <p:ext uri="{BB962C8B-B14F-4D97-AF65-F5344CB8AC3E}">
        <p14:creationId xmlns:p14="http://schemas.microsoft.com/office/powerpoint/2010/main" val="2594060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962</Words>
  <Application>Microsoft Office PowerPoint</Application>
  <PresentationFormat>Widescreen</PresentationFormat>
  <Paragraphs>510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Layton, Richard A</dc:creator>
  <cp:lastModifiedBy>Layton, Richard</cp:lastModifiedBy>
  <cp:revision>107</cp:revision>
  <cp:lastPrinted>2018-10-05T15:13:58Z</cp:lastPrinted>
  <dcterms:created xsi:type="dcterms:W3CDTF">2018-07-07T00:09:37Z</dcterms:created>
  <dcterms:modified xsi:type="dcterms:W3CDTF">2019-10-15T23:23:21Z</dcterms:modified>
</cp:coreProperties>
</file>